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7" r:id="rId2"/>
    <p:sldId id="322" r:id="rId3"/>
    <p:sldId id="323" r:id="rId4"/>
    <p:sldId id="32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68" autoAdjust="0"/>
  </p:normalViewPr>
  <p:slideViewPr>
    <p:cSldViewPr>
      <p:cViewPr>
        <p:scale>
          <a:sx n="66" d="100"/>
          <a:sy n="66" d="100"/>
        </p:scale>
        <p:origin x="-150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2FEDA-0CB9-4702-AAF7-0125B726039D}" type="datetimeFigureOut">
              <a:rPr lang="uk-UA" smtClean="0"/>
              <a:pPr/>
              <a:t>12.10.2016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F554-AB2C-45AE-939D-34C7DEAE44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16293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6000" b="1" smtClean="0"/>
          </a:p>
          <a:p>
            <a:pPr marL="0" indent="0" algn="ctr">
              <a:buNone/>
            </a:pPr>
            <a:r>
              <a:rPr lang="uk-UA" sz="6000" b="1" smtClean="0"/>
              <a:t>ВИСНОВКИ </a:t>
            </a:r>
          </a:p>
          <a:p>
            <a:pPr marL="0" indent="0" algn="ctr">
              <a:buNone/>
            </a:pPr>
            <a:r>
              <a:rPr lang="uk-UA" sz="6000" b="1" smtClean="0"/>
              <a:t>до теми 3</a:t>
            </a:r>
          </a:p>
          <a:p>
            <a:pPr marL="0" indent="0" algn="ctr">
              <a:buNone/>
            </a:pPr>
            <a:endParaRPr lang="ru-RU" sz="6000" b="1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592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568952" cy="439248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uk-UA" sz="1000" b="1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uk-UA" sz="3600" b="1">
                <a:latin typeface="Cambria" pitchFamily="18" charset="0"/>
              </a:rPr>
              <a:t>Що слід робити судді, </a:t>
            </a:r>
            <a:r>
              <a:rPr lang="uk-UA" sz="3600" b="1" smtClean="0">
                <a:latin typeface="Cambria" pitchFamily="18" charset="0"/>
              </a:rPr>
              <a:t>якщо існує </a:t>
            </a:r>
            <a:r>
              <a:rPr lang="uk-UA" sz="3600" b="1">
                <a:latin typeface="Cambria" pitchFamily="18" charset="0"/>
              </a:rPr>
              <a:t>реальний або потенціальний конфлікт, який можна врегулювати в процесуальному порядку </a:t>
            </a:r>
            <a:r>
              <a:rPr lang="uk-UA" sz="3600" b="1" smtClean="0">
                <a:latin typeface="Cambria" pitchFamily="18" charset="0"/>
              </a:rPr>
              <a:t>?</a:t>
            </a:r>
          </a:p>
          <a:p>
            <a:pPr marL="514350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uk-UA" sz="3600" i="1">
                <a:latin typeface="Cambria" pitchFamily="18" charset="0"/>
              </a:rPr>
              <a:t>Врегулювати самостійно в процесуальному </a:t>
            </a:r>
            <a:r>
              <a:rPr lang="uk-UA" sz="3600" i="1" smtClean="0">
                <a:latin typeface="Cambria" pitchFamily="18" charset="0"/>
              </a:rPr>
              <a:t>порядку - </a:t>
            </a:r>
            <a:r>
              <a:rPr lang="uk-UA" sz="3600" i="1">
                <a:latin typeface="Cambria" pitchFamily="18" charset="0"/>
              </a:rPr>
              <a:t>відвід, самовідвід, розкриття інформації </a:t>
            </a:r>
            <a:r>
              <a:rPr lang="uk-UA" sz="3600" i="1" smtClean="0">
                <a:latin typeface="Cambria" pitchFamily="18" charset="0"/>
              </a:rPr>
              <a:t>сторонам.</a:t>
            </a:r>
            <a:endParaRPr lang="uk-UA" sz="3600" i="1">
              <a:latin typeface="Cambria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uk-UA" sz="3600" i="1">
                <a:latin typeface="Cambria" pitchFamily="18" charset="0"/>
              </a:rPr>
              <a:t>Обов</a:t>
            </a:r>
            <a:r>
              <a:rPr lang="en-GB" sz="3600" i="1">
                <a:latin typeface="Cambria" pitchFamily="18" charset="0"/>
              </a:rPr>
              <a:t>’</a:t>
            </a:r>
            <a:r>
              <a:rPr lang="uk-UA" sz="3600" i="1">
                <a:latin typeface="Cambria" pitchFamily="18" charset="0"/>
              </a:rPr>
              <a:t>язку </a:t>
            </a:r>
            <a:r>
              <a:rPr lang="uk-UA" sz="3600" i="1" smtClean="0">
                <a:latin typeface="Cambria" pitchFamily="18" charset="0"/>
              </a:rPr>
              <a:t>повідомляти Раду </a:t>
            </a:r>
            <a:r>
              <a:rPr lang="uk-UA" sz="3600" i="1">
                <a:latin typeface="Cambria" pitchFamily="18" charset="0"/>
              </a:rPr>
              <a:t>суддів немає.</a:t>
            </a:r>
            <a:endParaRPr lang="en-GB" sz="3600" i="1">
              <a:latin typeface="Cambria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uk-UA" sz="3600" b="1" dirty="0">
              <a:latin typeface="Cambria" pitchFamily="18" charset="0"/>
            </a:endParaRPr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19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568952" cy="4680520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uk-UA" sz="4000" b="1" dirty="0">
                <a:latin typeface="Cambria" pitchFamily="18" charset="0"/>
              </a:rPr>
              <a:t>Що слід робити судді, </a:t>
            </a:r>
            <a:r>
              <a:rPr lang="uk-UA" sz="4000" b="1" dirty="0" smtClean="0">
                <a:latin typeface="Cambria" pitchFamily="18" charset="0"/>
              </a:rPr>
              <a:t>якщо існує потенціальний або реальний конфлікт </a:t>
            </a:r>
            <a:r>
              <a:rPr lang="uk-UA" sz="4000" b="1" dirty="0">
                <a:latin typeface="Cambria" pitchFamily="18" charset="0"/>
              </a:rPr>
              <a:t>у </a:t>
            </a:r>
            <a:r>
              <a:rPr lang="uk-UA" sz="4000" b="1" dirty="0" smtClean="0">
                <a:latin typeface="Cambria" pitchFamily="18" charset="0"/>
              </a:rPr>
              <a:t>позапроцесуальній діяльності?</a:t>
            </a:r>
          </a:p>
          <a:p>
            <a:pPr marL="514350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uk-UA" sz="3600" i="1" dirty="0">
                <a:latin typeface="Cambria" pitchFamily="18" charset="0"/>
              </a:rPr>
              <a:t>Подати декларацію про приватні </a:t>
            </a:r>
            <a:r>
              <a:rPr lang="uk-UA" sz="3600" i="1" dirty="0" smtClean="0">
                <a:latin typeface="Cambria" pitchFamily="18" charset="0"/>
              </a:rPr>
              <a:t>інтереси.</a:t>
            </a:r>
            <a:endParaRPr lang="uk-UA" sz="3600" i="1" dirty="0">
              <a:latin typeface="Cambria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uk-UA" sz="3600" i="1" dirty="0">
                <a:latin typeface="Cambria" pitchFamily="18" charset="0"/>
              </a:rPr>
              <a:t>Утримуватися від дій, що можуть спричинити реальний </a:t>
            </a:r>
            <a:r>
              <a:rPr lang="uk-UA" sz="3600" i="1" dirty="0" smtClean="0">
                <a:latin typeface="Cambria" pitchFamily="18" charset="0"/>
              </a:rPr>
              <a:t>конфлікт.</a:t>
            </a:r>
            <a:endParaRPr lang="uk-UA" sz="3600" dirty="0">
              <a:latin typeface="Cambria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uk-UA" sz="3600" i="1" dirty="0">
                <a:latin typeface="Cambria" pitchFamily="18" charset="0"/>
              </a:rPr>
              <a:t>Повідомити Раду </a:t>
            </a:r>
            <a:r>
              <a:rPr lang="uk-UA" sz="3600" i="1" dirty="0" smtClean="0">
                <a:latin typeface="Cambria" pitchFamily="18" charset="0"/>
              </a:rPr>
              <a:t>суддів.</a:t>
            </a:r>
            <a:endParaRPr lang="uk-UA" sz="3600" i="1" dirty="0">
              <a:latin typeface="Cambria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uk-UA" sz="3600" i="1" dirty="0">
                <a:latin typeface="Cambria" pitchFamily="18" charset="0"/>
              </a:rPr>
              <a:t>Здійснити усі можливі заходи для самостійного </a:t>
            </a:r>
            <a:r>
              <a:rPr lang="uk-UA" sz="3600" i="1" dirty="0" smtClean="0">
                <a:latin typeface="Cambria" pitchFamily="18" charset="0"/>
              </a:rPr>
              <a:t>врегулювання.</a:t>
            </a:r>
            <a:endParaRPr lang="uk-UA" sz="3600" i="1" dirty="0">
              <a:latin typeface="Cambria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uk-UA" sz="3600" i="1" dirty="0">
                <a:latin typeface="Cambria" pitchFamily="18" charset="0"/>
              </a:rPr>
              <a:t>Утримуватися від подальших дій у конфлікті </a:t>
            </a:r>
            <a:r>
              <a:rPr lang="uk-UA" sz="3600" i="1" dirty="0" smtClean="0">
                <a:latin typeface="Cambria" pitchFamily="18" charset="0"/>
              </a:rPr>
              <a:t>інтересів.</a:t>
            </a:r>
            <a:endParaRPr lang="uk-UA" sz="3600" i="1" dirty="0">
              <a:latin typeface="Cambria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uk-UA" sz="3600" i="1" dirty="0">
                <a:latin typeface="Cambria" pitchFamily="18" charset="0"/>
              </a:rPr>
              <a:t>Здійснити усі можливі заходи для усунення негативних наслідків</a:t>
            </a:r>
            <a:r>
              <a:rPr lang="uk-UA" sz="3600" i="1" dirty="0" smtClean="0">
                <a:latin typeface="Cambria" pitchFamily="18" charset="0"/>
              </a:rPr>
              <a:t>.</a:t>
            </a:r>
            <a:endParaRPr lang="uk-UA" sz="3600" i="1" dirty="0">
              <a:latin typeface="Cambria" pitchFamily="18" charset="0"/>
            </a:endParaRPr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4938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4536504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uk-UA" sz="2800" b="1">
                <a:latin typeface="Cambria" pitchFamily="18" charset="0"/>
              </a:rPr>
              <a:t>Що слід робити судді, </a:t>
            </a:r>
            <a:r>
              <a:rPr lang="uk-UA" sz="2800" b="1" smtClean="0">
                <a:latin typeface="Cambria" pitchFamily="18" charset="0"/>
              </a:rPr>
              <a:t>якщо існує </a:t>
            </a:r>
            <a:r>
              <a:rPr lang="uk-UA" sz="2800" b="1">
                <a:latin typeface="Cambria" pitchFamily="18" charset="0"/>
              </a:rPr>
              <a:t>сумнів щодо наявності конфлікту та</a:t>
            </a:r>
            <a:r>
              <a:rPr lang="en-GB" sz="2800" b="1">
                <a:latin typeface="Cambria" pitchFamily="18" charset="0"/>
              </a:rPr>
              <a:t>/</a:t>
            </a:r>
            <a:r>
              <a:rPr lang="uk-UA" sz="2800" b="1">
                <a:latin typeface="Cambria" pitchFamily="18" charset="0"/>
              </a:rPr>
              <a:t>або шляхів його запобігання</a:t>
            </a:r>
            <a:r>
              <a:rPr lang="en-GB" sz="2800" b="1">
                <a:latin typeface="Cambria" pitchFamily="18" charset="0"/>
              </a:rPr>
              <a:t>/</a:t>
            </a:r>
            <a:r>
              <a:rPr lang="uk-UA" sz="2800" b="1" smtClean="0">
                <a:latin typeface="Cambria" pitchFamily="18" charset="0"/>
              </a:rPr>
              <a:t>врегулювання?</a:t>
            </a:r>
            <a:endParaRPr lang="uk-UA" sz="2800" b="1">
              <a:latin typeface="Cambria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uk-UA" sz="2800" i="1">
                <a:latin typeface="Cambria" pitchFamily="18" charset="0"/>
              </a:rPr>
              <a:t>Звернутися до Ради суддів за роз</a:t>
            </a:r>
            <a:r>
              <a:rPr lang="en-GB" sz="2800" i="1">
                <a:latin typeface="Cambria" pitchFamily="18" charset="0"/>
              </a:rPr>
              <a:t>’</a:t>
            </a:r>
            <a:r>
              <a:rPr lang="uk-UA" sz="2800" i="1" smtClean="0">
                <a:latin typeface="Cambria" pitchFamily="18" charset="0"/>
              </a:rPr>
              <a:t>ясненням.</a:t>
            </a:r>
            <a:endParaRPr lang="uk-UA" sz="2800" i="1">
              <a:latin typeface="Cambria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uk-UA" sz="2800" i="1">
                <a:latin typeface="Cambria" pitchFamily="18" charset="0"/>
              </a:rPr>
              <a:t>Утримуватися від дій, що можуть спричинити реальний конфлікт, або від подальших дій у </a:t>
            </a:r>
            <a:r>
              <a:rPr lang="uk-UA" sz="2800" i="1" smtClean="0">
                <a:latin typeface="Cambria" pitchFamily="18" charset="0"/>
              </a:rPr>
              <a:t>конфлікті.</a:t>
            </a:r>
            <a:endParaRPr lang="uk-UA" sz="2800" i="1">
              <a:latin typeface="Cambria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uk-UA" sz="2800" i="1">
                <a:latin typeface="Cambria" pitchFamily="18" charset="0"/>
              </a:rPr>
              <a:t>Здійснити усі можливі заходи для самостійного </a:t>
            </a:r>
            <a:r>
              <a:rPr lang="uk-UA" sz="2800" i="1" smtClean="0">
                <a:latin typeface="Cambria" pitchFamily="18" charset="0"/>
              </a:rPr>
              <a:t>врегулювання.</a:t>
            </a:r>
            <a:endParaRPr lang="uk-UA" sz="2800" i="1">
              <a:latin typeface="Cambria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uk-UA" sz="2800" i="1">
                <a:latin typeface="Cambria" pitchFamily="18" charset="0"/>
              </a:rPr>
              <a:t>Здійснити усі можливі заходи для усунення негативних наслідків.</a:t>
            </a:r>
          </a:p>
          <a:p>
            <a:endParaRPr lang="uk-UA" sz="2800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3640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1374</TotalTime>
  <Words>188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   Національна школа суддів України        </vt:lpstr>
      <vt:lpstr>     Національна школа суддів України        </vt:lpstr>
      <vt:lpstr>     Національна школа суддів України        </vt:lpstr>
      <vt:lpstr>     Національна школа суддів України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Національна школа суддів України                СЕМІНАР для суддів та викладачів         Національної     школи     суддів     України        "СУДОВА ПРАКТИКА РОЗГЛЯДУ           СПРАВ ЩОДО НАСИЛЬСТВА                         В СІМ’Ї"                    м. Київ, 11 грудня 2013 року  </dc:title>
  <cp:lastModifiedBy>WiZaRd</cp:lastModifiedBy>
  <cp:revision>78</cp:revision>
  <dcterms:modified xsi:type="dcterms:W3CDTF">2016-10-12T11:27:20Z</dcterms:modified>
</cp:coreProperties>
</file>